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Semi-Bold" charset="1" panose="000007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Poppins Medium" charset="1" panose="000006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296590" y="1388078"/>
            <a:ext cx="9571694" cy="8135940"/>
          </a:xfrm>
          <a:custGeom>
            <a:avLst/>
            <a:gdLst/>
            <a:ahLst/>
            <a:cxnLst/>
            <a:rect r="r" b="b" t="t" l="l"/>
            <a:pathLst>
              <a:path h="8135940" w="9571694">
                <a:moveTo>
                  <a:pt x="9571694" y="0"/>
                </a:moveTo>
                <a:lnTo>
                  <a:pt x="0" y="0"/>
                </a:lnTo>
                <a:lnTo>
                  <a:pt x="0" y="8135940"/>
                </a:lnTo>
                <a:lnTo>
                  <a:pt x="9571694" y="8135940"/>
                </a:lnTo>
                <a:lnTo>
                  <a:pt x="95716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318871" y="9402612"/>
            <a:ext cx="18925742" cy="1150106"/>
          </a:xfrm>
          <a:prstGeom prst="rect">
            <a:avLst/>
          </a:prstGeom>
          <a:solidFill>
            <a:srgbClr val="8CB561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699" y="1028700"/>
            <a:ext cx="8593879" cy="5649730"/>
            <a:chOff x="0" y="0"/>
            <a:chExt cx="11458506" cy="75329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7180226"/>
              <a:ext cx="2612943" cy="352747"/>
            </a:xfrm>
            <a:custGeom>
              <a:avLst/>
              <a:gdLst/>
              <a:ahLst/>
              <a:cxnLst/>
              <a:rect r="r" b="b" t="t" l="l"/>
              <a:pathLst>
                <a:path h="352747" w="2612943">
                  <a:moveTo>
                    <a:pt x="0" y="0"/>
                  </a:moveTo>
                  <a:lnTo>
                    <a:pt x="2612943" y="0"/>
                  </a:lnTo>
                  <a:lnTo>
                    <a:pt x="2612943" y="352747"/>
                  </a:lnTo>
                  <a:lnTo>
                    <a:pt x="0" y="352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" y="-57150"/>
              <a:ext cx="11458503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spc="160" b="true">
                  <a:solidFill>
                    <a:srgbClr val="222321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Cyclistic Bike Share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" y="948919"/>
              <a:ext cx="11458504" cy="5284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b="true" sz="8000" i="true" spc="-136">
                  <a:solidFill>
                    <a:srgbClr val="22232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Caso Capstone Google Analytics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105499"/>
            <a:ext cx="8593878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spc="392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JHON VILCARANA TINTAYA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74887"/>
            <a:ext cx="5595055" cy="1558611"/>
            <a:chOff x="0" y="0"/>
            <a:chExt cx="7460073" cy="20781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04775"/>
              <a:ext cx="7460073" cy="118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22"/>
                </a:lnSpc>
              </a:pPr>
              <a:r>
                <a:rPr lang="en-US" b="true" sz="5325" i="true" spc="53">
                  <a:solidFill>
                    <a:srgbClr val="22232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Actuar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1799216"/>
              <a:ext cx="2066165" cy="278932"/>
            </a:xfrm>
            <a:custGeom>
              <a:avLst/>
              <a:gdLst/>
              <a:ahLst/>
              <a:cxnLst/>
              <a:rect r="r" b="b" t="t" l="l"/>
              <a:pathLst>
                <a:path h="278932" w="2066165">
                  <a:moveTo>
                    <a:pt x="0" y="0"/>
                  </a:moveTo>
                  <a:lnTo>
                    <a:pt x="2066165" y="0"/>
                  </a:lnTo>
                  <a:lnTo>
                    <a:pt x="2066165" y="278932"/>
                  </a:lnTo>
                  <a:lnTo>
                    <a:pt x="0" y="278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70248" y="-229629"/>
            <a:ext cx="18828496" cy="2516657"/>
          </a:xfrm>
          <a:custGeom>
            <a:avLst/>
            <a:gdLst/>
            <a:ahLst/>
            <a:cxnLst/>
            <a:rect r="r" b="b" t="t" l="l"/>
            <a:pathLst>
              <a:path h="2516657" w="18828496">
                <a:moveTo>
                  <a:pt x="0" y="0"/>
                </a:moveTo>
                <a:lnTo>
                  <a:pt x="18828496" y="0"/>
                </a:lnTo>
                <a:lnTo>
                  <a:pt x="18828496" y="2516658"/>
                </a:lnTo>
                <a:lnTo>
                  <a:pt x="0" y="2516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8761" r="0" b="-198761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-167032" y="2287029"/>
            <a:ext cx="18622064" cy="182133"/>
          </a:xfrm>
          <a:prstGeom prst="rect">
            <a:avLst/>
          </a:prstGeom>
          <a:solidFill>
            <a:srgbClr val="222321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6871917" y="2675593"/>
            <a:ext cx="11181278" cy="721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046" indent="-227023" lvl="1">
              <a:lnSpc>
                <a:spcPts val="2733"/>
              </a:lnSpc>
              <a:buAutoNum type="arabicPeriod" startAt="1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Segmentación de usuarios</a:t>
            </a:r>
          </a:p>
          <a:p>
            <a:pPr algn="l" marL="908092" indent="-302697" lvl="2">
              <a:lnSpc>
                <a:spcPts val="2733"/>
              </a:lnSpc>
              <a:buFont typeface="Arial"/>
              <a:buChar char="⚬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Analizar el patrón de uso de los casuals (principalmente fines de semana y viajes largos) para identificar a los más propensos a convertirse en miembros.</a:t>
            </a:r>
          </a:p>
          <a:p>
            <a:pPr algn="l" marL="454046" indent="-227023" lvl="1">
              <a:lnSpc>
                <a:spcPts val="2733"/>
              </a:lnSpc>
              <a:buAutoNum type="arabicPeriod" startAt="1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Campañas digitales personalizadas</a:t>
            </a:r>
          </a:p>
          <a:p>
            <a:pPr algn="l" marL="908092" indent="-302697" lvl="2">
              <a:lnSpc>
                <a:spcPts val="2733"/>
              </a:lnSpc>
              <a:buFont typeface="Arial"/>
              <a:buChar char="⚬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Publicidad en redes sociales dirigida a usuarios con viajes frecuentes.</a:t>
            </a:r>
          </a:p>
          <a:p>
            <a:pPr algn="l" marL="908092" indent="-302697" lvl="2">
              <a:lnSpc>
                <a:spcPts val="2733"/>
              </a:lnSpc>
              <a:buFont typeface="Arial"/>
              <a:buChar char="⚬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Mensajes en la app post-viaje mostrando el ahorro potencial con una membresía.</a:t>
            </a:r>
          </a:p>
          <a:p>
            <a:pPr algn="l" marL="454046" indent="-227023" lvl="1">
              <a:lnSpc>
                <a:spcPts val="2733"/>
              </a:lnSpc>
              <a:buAutoNum type="arabicPeriod" startAt="1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Promociones y descuentos</a:t>
            </a:r>
          </a:p>
          <a:p>
            <a:pPr algn="l" marL="908092" indent="-302697" lvl="2">
              <a:lnSpc>
                <a:spcPts val="2733"/>
              </a:lnSpc>
              <a:buFont typeface="Arial"/>
              <a:buChar char="⚬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Ofertas especiales de membresía anual en meses de alta demanda.</a:t>
            </a:r>
          </a:p>
          <a:p>
            <a:pPr algn="l" marL="908092" indent="-302697" lvl="2">
              <a:lnSpc>
                <a:spcPts val="2733"/>
              </a:lnSpc>
              <a:buFont typeface="Arial"/>
              <a:buChar char="⚬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Descuento progresivo si el usuario realiza un número determinado de viajes en un periodo.</a:t>
            </a:r>
          </a:p>
          <a:p>
            <a:pPr algn="l" marL="454046" indent="-227023" lvl="1">
              <a:lnSpc>
                <a:spcPts val="2733"/>
              </a:lnSpc>
              <a:buAutoNum type="arabicPeriod" startAt="1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Experiencia de usuario mejorada</a:t>
            </a:r>
          </a:p>
          <a:p>
            <a:pPr algn="l" marL="908092" indent="-302697" lvl="2">
              <a:lnSpc>
                <a:spcPts val="2733"/>
              </a:lnSpc>
              <a:buFont typeface="Arial"/>
              <a:buChar char="⚬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Incentivos como viajes adicionales gratuitos para miembros.</a:t>
            </a:r>
          </a:p>
          <a:p>
            <a:pPr algn="l" marL="908092" indent="-302697" lvl="2">
              <a:lnSpc>
                <a:spcPts val="2733"/>
              </a:lnSpc>
              <a:buFont typeface="Arial"/>
              <a:buChar char="⚬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Prioridad en disponibilidad de bicicletas en estaciones populares.</a:t>
            </a:r>
          </a:p>
          <a:p>
            <a:pPr algn="l" marL="454046" indent="-227023" lvl="1">
              <a:lnSpc>
                <a:spcPts val="2733"/>
              </a:lnSpc>
              <a:buAutoNum type="arabicPeriod" startAt="1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Gamificación y comunidad</a:t>
            </a:r>
          </a:p>
          <a:p>
            <a:pPr algn="l" marL="908092" indent="-302697" lvl="2">
              <a:lnSpc>
                <a:spcPts val="2733"/>
              </a:lnSpc>
              <a:buFont typeface="Arial"/>
              <a:buChar char="⚬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Retos mensuales y recompensas para miembros activos.</a:t>
            </a:r>
          </a:p>
          <a:p>
            <a:pPr algn="l" marL="908092" indent="-302697" lvl="2">
              <a:lnSpc>
                <a:spcPts val="2733"/>
              </a:lnSpc>
              <a:buFont typeface="Arial"/>
              <a:buChar char="⚬"/>
            </a:pPr>
            <a:r>
              <a:rPr lang="en-US" sz="2103" spc="21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Eventos exclusivos para miembros en fines de semana.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3395" y="5358721"/>
            <a:ext cx="5178471" cy="370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b="true" sz="2537" spc="253">
                <a:solidFill>
                  <a:srgbClr val="222321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 esperado:</a:t>
            </a:r>
          </a:p>
          <a:p>
            <a:pPr algn="just" marL="547940" indent="-273970" lvl="1">
              <a:lnSpc>
                <a:spcPts val="3299"/>
              </a:lnSpc>
              <a:buFont typeface="Arial"/>
              <a:buChar char="•"/>
            </a:pPr>
            <a:r>
              <a:rPr lang="en-US" sz="2537" spc="253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Aumento en el número de miembros anuales.</a:t>
            </a:r>
          </a:p>
          <a:p>
            <a:pPr algn="just" marL="547940" indent="-273970" lvl="1">
              <a:lnSpc>
                <a:spcPts val="3299"/>
              </a:lnSpc>
              <a:buFont typeface="Arial"/>
              <a:buChar char="•"/>
            </a:pPr>
            <a:r>
              <a:rPr lang="en-US" sz="2537" spc="253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Mayor uso constante durante toda la semana.</a:t>
            </a:r>
          </a:p>
          <a:p>
            <a:pPr algn="l" marL="547940" indent="-273970" lvl="1">
              <a:lnSpc>
                <a:spcPts val="3299"/>
              </a:lnSpc>
              <a:buFont typeface="Arial"/>
              <a:buChar char="•"/>
            </a:pPr>
            <a:r>
              <a:rPr lang="en-US" sz="2537" spc="253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Incremento en la retención y fidelización de usuarios.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77602"/>
            <a:ext cx="8698710" cy="558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274" spc="22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Cyclistic, lanzad</a:t>
            </a:r>
            <a:r>
              <a:rPr lang="en-US" sz="2274" spc="22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a en 2016 en Chicago, cuenta con 5,824 bicicletas y 692 estaciones. Ofrece viajes individuales, pases diarios y membresías anuales.</a:t>
            </a:r>
          </a:p>
          <a:p>
            <a:pPr algn="l">
              <a:lnSpc>
                <a:spcPts val="3412"/>
              </a:lnSpc>
            </a:pPr>
            <a:r>
              <a:rPr lang="en-US" sz="2274" spc="22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Los usuarios ocasionales (viajes o días) y los miembros anuales forman su clientela, pero los miembros generan mayor rentabilidad.</a:t>
            </a:r>
          </a:p>
          <a:p>
            <a:pPr algn="l">
              <a:lnSpc>
                <a:spcPts val="3412"/>
              </a:lnSpc>
            </a:pPr>
            <a:r>
              <a:rPr lang="en-US" sz="2274" spc="22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directora de marketing, Moreno, busca enfocar las campañas en convertir ciclistas ocasionales en miembros, aprovechando que ya conocen el servicio.</a:t>
            </a:r>
          </a:p>
          <a:p>
            <a:pPr algn="l">
              <a:lnSpc>
                <a:spcPts val="3412"/>
              </a:lnSpc>
            </a:pPr>
            <a:r>
              <a:rPr lang="en-US" sz="2275" spc="22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 lograrlo, el equipo analizará datos históricos de viajes y usará medios digitales para diseñar estrategias basadas en las diferencias y motivaciones de cada tipo de usuario.</a:t>
            </a:r>
          </a:p>
          <a:p>
            <a:pPr algn="l">
              <a:lnSpc>
                <a:spcPts val="3412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176318" cy="2286719"/>
            <a:chOff x="0" y="0"/>
            <a:chExt cx="10901758" cy="30489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10901758" cy="266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b="true" sz="6000" i="true" spc="60">
                  <a:solidFill>
                    <a:srgbClr val="22232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Acerca de la empresa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2770026"/>
              <a:ext cx="2066165" cy="278932"/>
            </a:xfrm>
            <a:custGeom>
              <a:avLst/>
              <a:gdLst/>
              <a:ahLst/>
              <a:cxnLst/>
              <a:rect r="r" b="b" t="t" l="l"/>
              <a:pathLst>
                <a:path h="278932" w="2066165">
                  <a:moveTo>
                    <a:pt x="0" y="0"/>
                  </a:moveTo>
                  <a:lnTo>
                    <a:pt x="2066165" y="0"/>
                  </a:lnTo>
                  <a:lnTo>
                    <a:pt x="2066165" y="278932"/>
                  </a:lnTo>
                  <a:lnTo>
                    <a:pt x="0" y="278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832979" y="-233462"/>
            <a:ext cx="7896088" cy="10753923"/>
          </a:xfrm>
          <a:custGeom>
            <a:avLst/>
            <a:gdLst/>
            <a:ahLst/>
            <a:cxnLst/>
            <a:rect r="r" b="b" t="t" l="l"/>
            <a:pathLst>
              <a:path h="10753923" w="7896088">
                <a:moveTo>
                  <a:pt x="0" y="0"/>
                </a:moveTo>
                <a:lnTo>
                  <a:pt x="7896088" y="0"/>
                </a:lnTo>
                <a:lnTo>
                  <a:pt x="7896088" y="10753924"/>
                </a:lnTo>
                <a:lnTo>
                  <a:pt x="0" y="10753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237" t="0" r="-54564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602415" y="-271421"/>
            <a:ext cx="230565" cy="10829843"/>
          </a:xfrm>
          <a:prstGeom prst="rect">
            <a:avLst/>
          </a:prstGeom>
          <a:solidFill>
            <a:srgbClr val="8CB561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33551"/>
            <a:ext cx="5791039" cy="2520201"/>
            <a:chOff x="0" y="0"/>
            <a:chExt cx="7721385" cy="33602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14300"/>
              <a:ext cx="7721385" cy="2743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73"/>
                </a:lnSpc>
              </a:pPr>
              <a:r>
                <a:rPr lang="en-US" b="true" sz="6210" i="true" spc="62">
                  <a:solidFill>
                    <a:srgbClr val="22232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Eta</a:t>
              </a:r>
              <a:r>
                <a:rPr lang="en-US" b="true" sz="6210" i="true" spc="62">
                  <a:solidFill>
                    <a:srgbClr val="22232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pa: Preguntar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3071566"/>
              <a:ext cx="2138538" cy="288703"/>
            </a:xfrm>
            <a:custGeom>
              <a:avLst/>
              <a:gdLst/>
              <a:ahLst/>
              <a:cxnLst/>
              <a:rect r="r" b="b" t="t" l="l"/>
              <a:pathLst>
                <a:path h="288703" w="2138538">
                  <a:moveTo>
                    <a:pt x="0" y="0"/>
                  </a:moveTo>
                  <a:lnTo>
                    <a:pt x="2138538" y="0"/>
                  </a:lnTo>
                  <a:lnTo>
                    <a:pt x="2138538" y="288702"/>
                  </a:lnTo>
                  <a:lnTo>
                    <a:pt x="0" y="288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438222" y="1618204"/>
            <a:ext cx="9821078" cy="6795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532" indent="-323766" lvl="1">
              <a:lnSpc>
                <a:spcPts val="4918"/>
              </a:lnSpc>
              <a:buAutoNum type="arabicPeriod" startAt="1"/>
            </a:pPr>
            <a:r>
              <a:rPr lang="en-US" b="true" sz="2999" spc="299">
                <a:solidFill>
                  <a:srgbClr val="8CB561"/>
                </a:solidFill>
                <a:latin typeface="Poppins Bold"/>
                <a:ea typeface="Poppins Bold"/>
                <a:cs typeface="Poppins Bold"/>
                <a:sym typeface="Poppins Bold"/>
              </a:rPr>
              <a:t>¿CÓM</a:t>
            </a:r>
            <a:r>
              <a:rPr lang="en-US" b="true" sz="2999" spc="299">
                <a:solidFill>
                  <a:srgbClr val="8CB561"/>
                </a:solidFill>
                <a:latin typeface="Poppins Bold"/>
                <a:ea typeface="Poppins Bold"/>
                <a:cs typeface="Poppins Bold"/>
                <a:sym typeface="Poppins Bold"/>
              </a:rPr>
              <a:t>O UTILIZAN DE FORMA DIFERENTE LAS BICICLETAS CICLISTAS LOS MIEMBROS ANUALES Y LOS CICLISTAS OCASIONALES?</a:t>
            </a:r>
          </a:p>
          <a:p>
            <a:pPr algn="l" marL="647532" indent="-323766" lvl="1">
              <a:lnSpc>
                <a:spcPts val="4918"/>
              </a:lnSpc>
              <a:buAutoNum type="arabicPeriod" startAt="1"/>
            </a:pPr>
            <a:r>
              <a:rPr lang="en-US" sz="2999" spc="299">
                <a:solidFill>
                  <a:srgbClr val="8CB561"/>
                </a:solidFill>
                <a:latin typeface="Poppins"/>
                <a:ea typeface="Poppins"/>
                <a:cs typeface="Poppins"/>
                <a:sym typeface="Poppins"/>
              </a:rPr>
              <a:t>¿POR QUÉ LOS CICLISTAS OCASIONALES COMPRARÍAN MEMBRESÍAS ANUALES DE CYCLISTIC?</a:t>
            </a:r>
          </a:p>
          <a:p>
            <a:pPr algn="l" marL="647532" indent="-323766" lvl="1">
              <a:lnSpc>
                <a:spcPts val="4918"/>
              </a:lnSpc>
              <a:buAutoNum type="arabicPeriod" startAt="1"/>
            </a:pPr>
            <a:r>
              <a:rPr lang="en-US" sz="2999" spc="299">
                <a:solidFill>
                  <a:srgbClr val="8CB561"/>
                </a:solidFill>
                <a:latin typeface="Poppins"/>
                <a:ea typeface="Poppins"/>
                <a:cs typeface="Poppins"/>
                <a:sym typeface="Poppins"/>
              </a:rPr>
              <a:t>¿CÓMO PUEDE CYCLISTIC UTILIZAR LOS MEDIOS DIGITALES PARA INFLUIR EN LOS CICLISTAS OCASIONALES PARA QUE SE CONVIERTAN EN MIEMBROS?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6932516"/>
            <a:ext cx="3004492" cy="2553818"/>
          </a:xfrm>
          <a:custGeom>
            <a:avLst/>
            <a:gdLst/>
            <a:ahLst/>
            <a:cxnLst/>
            <a:rect r="r" b="b" t="t" l="l"/>
            <a:pathLst>
              <a:path h="2553818" w="3004492">
                <a:moveTo>
                  <a:pt x="0" y="0"/>
                </a:moveTo>
                <a:lnTo>
                  <a:pt x="3004492" y="0"/>
                </a:lnTo>
                <a:lnTo>
                  <a:pt x="3004492" y="2553818"/>
                </a:lnTo>
                <a:lnTo>
                  <a:pt x="0" y="2553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318871" y="9402612"/>
            <a:ext cx="18925742" cy="1150106"/>
          </a:xfrm>
          <a:prstGeom prst="rect">
            <a:avLst/>
          </a:prstGeom>
          <a:solidFill>
            <a:srgbClr val="8CB561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28700" y="3758577"/>
            <a:ext cx="5326854" cy="261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2"/>
              </a:lnSpc>
              <a:spcBef>
                <a:spcPct val="0"/>
              </a:spcBef>
            </a:pPr>
            <a:r>
              <a:rPr lang="en-US" b="true" sz="2263" spc="22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 del análisis</a:t>
            </a:r>
          </a:p>
          <a:p>
            <a:pPr algn="l">
              <a:lnSpc>
                <a:spcPts val="2942"/>
              </a:lnSpc>
              <a:spcBef>
                <a:spcPct val="0"/>
              </a:spcBef>
            </a:pPr>
            <a:r>
              <a:rPr lang="en-US" sz="2263" spc="22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Identificar las diferencias en patrones de uso entre ciclistas casuales y miembros anuales, para diseñar estrategias que conviertan a los usuarios ocasionales en socios anuales.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B5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1314" y="-223972"/>
            <a:ext cx="9926934" cy="10734944"/>
          </a:xfrm>
          <a:custGeom>
            <a:avLst/>
            <a:gdLst/>
            <a:ahLst/>
            <a:cxnLst/>
            <a:rect r="r" b="b" t="t" l="l"/>
            <a:pathLst>
              <a:path h="10734944" w="9926934">
                <a:moveTo>
                  <a:pt x="0" y="0"/>
                </a:moveTo>
                <a:lnTo>
                  <a:pt x="9926934" y="0"/>
                </a:lnTo>
                <a:lnTo>
                  <a:pt x="9926934" y="10734944"/>
                </a:lnTo>
                <a:lnTo>
                  <a:pt x="0" y="1073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55" t="0" r="-31155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49103" y="573183"/>
            <a:ext cx="10612557" cy="9140634"/>
          </a:xfrm>
          <a:prstGeom prst="rect">
            <a:avLst/>
          </a:prstGeom>
          <a:solidFill>
            <a:srgbClr val="FAFBFB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83235" y="1028700"/>
            <a:ext cx="9144292" cy="1444311"/>
            <a:chOff x="0" y="0"/>
            <a:chExt cx="12192389" cy="192574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2192389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b="true" sz="6000" i="true" spc="60">
                  <a:solidFill>
                    <a:srgbClr val="22232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Preparar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1646816"/>
              <a:ext cx="2066165" cy="278932"/>
            </a:xfrm>
            <a:custGeom>
              <a:avLst/>
              <a:gdLst/>
              <a:ahLst/>
              <a:cxnLst/>
              <a:rect r="r" b="b" t="t" l="l"/>
              <a:pathLst>
                <a:path h="278932" w="2066165">
                  <a:moveTo>
                    <a:pt x="0" y="0"/>
                  </a:moveTo>
                  <a:lnTo>
                    <a:pt x="2066165" y="0"/>
                  </a:lnTo>
                  <a:lnTo>
                    <a:pt x="2066165" y="278932"/>
                  </a:lnTo>
                  <a:lnTo>
                    <a:pt x="0" y="278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83235" y="3374501"/>
            <a:ext cx="8479151" cy="509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120"/>
              </a:lnSpc>
              <a:buFont typeface="Arial"/>
              <a:buChar char="•"/>
            </a:pPr>
            <a:r>
              <a:rPr lang="en-US" sz="2400" spc="24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Recolección: descarga de los 12 archivos CSV mensuales (julio 2024 – junio 2025) del repositorio oficial de Cyclistic.</a:t>
            </a:r>
          </a:p>
          <a:p>
            <a:pPr algn="l" marL="518165" indent="-259082" lvl="1">
              <a:lnSpc>
                <a:spcPts val="3120"/>
              </a:lnSpc>
              <a:buFont typeface="Arial"/>
              <a:buChar char="•"/>
            </a:pPr>
            <a:r>
              <a:rPr lang="en-US" sz="2400" spc="24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Revisión inicial: verificación de columnas presentes, tipos de datos y existencia de valores nulos en campos clave.</a:t>
            </a:r>
          </a:p>
          <a:p>
            <a:pPr algn="l" marL="518165" indent="-259082" lvl="1">
              <a:lnSpc>
                <a:spcPts val="3120"/>
              </a:lnSpc>
              <a:buFont typeface="Arial"/>
              <a:buChar char="•"/>
            </a:pPr>
            <a:r>
              <a:rPr lang="en-US" sz="2400" spc="24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Organización: almacenamiento ordenado de los archivos y definición de la estructura final del dataset.</a:t>
            </a:r>
          </a:p>
          <a:p>
            <a:pPr algn="l" marL="518165" indent="-259082" lvl="1">
              <a:lnSpc>
                <a:spcPts val="3120"/>
              </a:lnSpc>
              <a:buFont typeface="Arial"/>
              <a:buChar char="•"/>
            </a:pPr>
            <a:r>
              <a:rPr lang="en-US" sz="2400" spc="240">
                <a:solidFill>
                  <a:srgbClr val="222321"/>
                </a:solidFill>
                <a:latin typeface="Poppins"/>
                <a:ea typeface="Poppins"/>
                <a:cs typeface="Poppins"/>
                <a:sym typeface="Poppins"/>
              </a:rPr>
              <a:t>Infraestructura: preparación del entorno de trabajo en MySQL para manejar el volumen (~15 GB), planificando tablas de carga (raw_trips) y análisis (trips).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50274" y="-182225"/>
            <a:ext cx="10928496" cy="10734944"/>
          </a:xfrm>
          <a:custGeom>
            <a:avLst/>
            <a:gdLst/>
            <a:ahLst/>
            <a:cxnLst/>
            <a:rect r="r" b="b" t="t" l="l"/>
            <a:pathLst>
              <a:path h="10734944" w="10928496">
                <a:moveTo>
                  <a:pt x="0" y="0"/>
                </a:moveTo>
                <a:lnTo>
                  <a:pt x="10928496" y="0"/>
                </a:lnTo>
                <a:lnTo>
                  <a:pt x="10928496" y="10734943"/>
                </a:lnTo>
                <a:lnTo>
                  <a:pt x="0" y="10734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76" t="0" r="-1755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982" y="2009145"/>
            <a:ext cx="8918975" cy="705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2"/>
              </a:lnSpc>
            </a:pPr>
            <a:r>
              <a:rPr lang="en-US" sz="1975" spc="19" b="true">
                <a:solidFill>
                  <a:srgbClr val="222321"/>
                </a:solidFill>
                <a:latin typeface="Poppins Bold"/>
                <a:ea typeface="Poppins Bold"/>
                <a:cs typeface="Poppins Bold"/>
                <a:sym typeface="Poppins Bold"/>
              </a:rPr>
              <a:t>Accione</a:t>
            </a:r>
            <a:r>
              <a:rPr lang="en-US" b="true" sz="1975" spc="19">
                <a:solidFill>
                  <a:srgbClr val="222321"/>
                </a:solidFill>
                <a:latin typeface="Poppins Bold"/>
                <a:ea typeface="Poppins Bold"/>
                <a:cs typeface="Poppins Bold"/>
                <a:sym typeface="Poppins Bold"/>
              </a:rPr>
              <a:t>s clave</a:t>
            </a:r>
          </a:p>
          <a:p>
            <a:pPr algn="l" marL="426405" indent="-213203" lvl="1">
              <a:lnSpc>
                <a:spcPts val="2962"/>
              </a:lnSpc>
              <a:buFont typeface="Arial"/>
              <a:buChar char="•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Carga masiva en MySQL de los CSV en la tabla raw_trips.</a:t>
            </a:r>
          </a:p>
          <a:p>
            <a:pPr algn="l" marL="426405" indent="-213203" lvl="1">
              <a:lnSpc>
                <a:spcPts val="2962"/>
              </a:lnSpc>
              <a:buFont typeface="Arial"/>
              <a:buChar char="•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Limpieza:</a:t>
            </a:r>
          </a:p>
          <a:p>
            <a:pPr algn="l" marL="852810" indent="-284270" lvl="2">
              <a:lnSpc>
                <a:spcPts val="2962"/>
              </a:lnSpc>
              <a:buFont typeface="Arial"/>
              <a:buChar char="⚬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Eliminación de registros con valores nulos en ride_id, started_at, ended_at o member_casual.</a:t>
            </a:r>
          </a:p>
          <a:p>
            <a:pPr algn="l" marL="852810" indent="-284270" lvl="2">
              <a:lnSpc>
                <a:spcPts val="2962"/>
              </a:lnSpc>
              <a:buFont typeface="Arial"/>
              <a:buChar char="⚬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Corrección del formato de fechas a YYYY-MM-DD HH:MM:SS con milisegundos.</a:t>
            </a:r>
          </a:p>
          <a:p>
            <a:pPr algn="l" marL="852810" indent="-284270" lvl="2">
              <a:lnSpc>
                <a:spcPts val="2962"/>
              </a:lnSpc>
              <a:buFont typeface="Arial"/>
              <a:buChar char="⚬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Normalización de nombres (member / casual) y textos de estaciones.</a:t>
            </a:r>
          </a:p>
          <a:p>
            <a:pPr algn="l" marL="426405" indent="-213203" lvl="1">
              <a:lnSpc>
                <a:spcPts val="2962"/>
              </a:lnSpc>
              <a:buFont typeface="Arial"/>
              <a:buChar char="•"/>
            </a:pPr>
            <a:r>
              <a:rPr lang="en-US" b="true" sz="1975" spc="19">
                <a:solidFill>
                  <a:srgbClr val="222321"/>
                </a:solidFill>
                <a:latin typeface="Poppins Bold"/>
                <a:ea typeface="Poppins Bold"/>
                <a:cs typeface="Poppins Bold"/>
                <a:sym typeface="Poppins Bold"/>
              </a:rPr>
              <a:t>Cálculos derivados:</a:t>
            </a:r>
          </a:p>
          <a:p>
            <a:pPr algn="l" marL="852810" indent="-284270" lvl="2">
              <a:lnSpc>
                <a:spcPts val="2962"/>
              </a:lnSpc>
              <a:buFont typeface="Arial"/>
              <a:buChar char="⚬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ride_length_sec → duración del viaje en segundos.</a:t>
            </a:r>
          </a:p>
          <a:p>
            <a:pPr algn="l" marL="852810" indent="-284270" lvl="2">
              <a:lnSpc>
                <a:spcPts val="2962"/>
              </a:lnSpc>
              <a:buFont typeface="Arial"/>
              <a:buChar char="⚬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day_of_week → número de día (1=lunes, …, 7=domingo).</a:t>
            </a:r>
          </a:p>
          <a:p>
            <a:pPr algn="l" marL="426405" indent="-213203" lvl="1">
              <a:lnSpc>
                <a:spcPts val="2962"/>
              </a:lnSpc>
              <a:buFont typeface="Arial"/>
              <a:buChar char="•"/>
            </a:pPr>
            <a:r>
              <a:rPr lang="en-US" b="true" sz="1975" spc="19">
                <a:solidFill>
                  <a:srgbClr val="222321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Validación:</a:t>
            </a:r>
          </a:p>
          <a:p>
            <a:pPr algn="l" marL="852810" indent="-284270" lvl="2">
              <a:lnSpc>
                <a:spcPts val="2962"/>
              </a:lnSpc>
              <a:buFont typeface="Arial"/>
              <a:buChar char="⚬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Eliminación de viajes con duración negativa o &gt; 24h.</a:t>
            </a:r>
          </a:p>
          <a:p>
            <a:pPr algn="l" marL="852810" indent="-284270" lvl="2">
              <a:lnSpc>
                <a:spcPts val="2962"/>
              </a:lnSpc>
              <a:buFont typeface="Arial"/>
              <a:buChar char="⚬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Eliminación de duplicados en ride_id.</a:t>
            </a:r>
          </a:p>
          <a:p>
            <a:pPr algn="l" marL="852810" indent="-284270" lvl="2">
              <a:lnSpc>
                <a:spcPts val="2962"/>
              </a:lnSpc>
              <a:buFont typeface="Arial"/>
              <a:buChar char="⚬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Verificación de coordenadas GPS en rango válido.</a:t>
            </a:r>
          </a:p>
          <a:p>
            <a:pPr algn="l" marL="426405" indent="-213203" lvl="1">
              <a:lnSpc>
                <a:spcPts val="2962"/>
              </a:lnSpc>
              <a:buFont typeface="Arial"/>
              <a:buChar char="•"/>
            </a:pPr>
            <a:r>
              <a:rPr lang="en-US" sz="1975" spc="19">
                <a:solidFill>
                  <a:srgbClr val="22232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Carga final en trips con tipos de datos correctos para consultas y visualizaciones.</a:t>
            </a:r>
          </a:p>
          <a:p>
            <a:pPr algn="l">
              <a:lnSpc>
                <a:spcPts val="296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23379" y="8346835"/>
            <a:ext cx="1242090" cy="1055777"/>
          </a:xfrm>
          <a:custGeom>
            <a:avLst/>
            <a:gdLst/>
            <a:ahLst/>
            <a:cxnLst/>
            <a:rect r="r" b="b" t="t" l="l"/>
            <a:pathLst>
              <a:path h="1055777" w="1242090">
                <a:moveTo>
                  <a:pt x="0" y="0"/>
                </a:moveTo>
                <a:lnTo>
                  <a:pt x="1242091" y="0"/>
                </a:lnTo>
                <a:lnTo>
                  <a:pt x="1242091" y="1055777"/>
                </a:lnTo>
                <a:lnTo>
                  <a:pt x="0" y="105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318871" y="9402612"/>
            <a:ext cx="18925742" cy="1150106"/>
          </a:xfrm>
          <a:prstGeom prst="rect">
            <a:avLst/>
          </a:prstGeom>
          <a:solidFill>
            <a:srgbClr val="222321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405982" y="306544"/>
            <a:ext cx="9144292" cy="1444311"/>
            <a:chOff x="0" y="0"/>
            <a:chExt cx="12192389" cy="19257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3825"/>
              <a:ext cx="12192389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b="true" sz="6000" i="true" spc="60">
                  <a:solidFill>
                    <a:srgbClr val="22232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Procesar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1646816"/>
              <a:ext cx="2066165" cy="278932"/>
            </a:xfrm>
            <a:custGeom>
              <a:avLst/>
              <a:gdLst/>
              <a:ahLst/>
              <a:cxnLst/>
              <a:rect r="r" b="b" t="t" l="l"/>
              <a:pathLst>
                <a:path h="278932" w="2066165">
                  <a:moveTo>
                    <a:pt x="0" y="0"/>
                  </a:moveTo>
                  <a:lnTo>
                    <a:pt x="2066165" y="0"/>
                  </a:lnTo>
                  <a:lnTo>
                    <a:pt x="2066165" y="278932"/>
                  </a:lnTo>
                  <a:lnTo>
                    <a:pt x="0" y="278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14903"/>
            <a:ext cx="8176321" cy="2421603"/>
            <a:chOff x="0" y="0"/>
            <a:chExt cx="10901761" cy="322880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10901761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40"/>
                </a:lnSpc>
              </a:pPr>
              <a:r>
                <a:rPr lang="en-US" b="true" sz="3800" i="true" spc="380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ANALIZAR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34625"/>
              <a:ext cx="10901761" cy="16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2"/>
                </a:lnSpc>
              </a:pPr>
              <a:r>
                <a:rPr lang="en-US" sz="2275" spc="22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Identific</a:t>
              </a:r>
              <a:r>
                <a:rPr lang="en-US" sz="2275" spc="22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ar patrones y diferencias en el uso del servicio entre ciclistas casual y member, primero a nivel mensual y luego consolidado a nivel anual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176318" cy="829394"/>
            <a:chOff x="0" y="0"/>
            <a:chExt cx="10901758" cy="110585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10901758" cy="640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5"/>
                </a:lnSpc>
              </a:pPr>
              <a:r>
                <a:rPr lang="en-US" b="true" sz="2850" i="true" spc="28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Cy</a:t>
              </a:r>
              <a:r>
                <a:rPr lang="en-US" b="true" sz="2850" i="true" spc="28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clistic Bike Share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826926"/>
              <a:ext cx="2066165" cy="278932"/>
            </a:xfrm>
            <a:custGeom>
              <a:avLst/>
              <a:gdLst/>
              <a:ahLst/>
              <a:cxnLst/>
              <a:rect r="r" b="b" t="t" l="l"/>
              <a:pathLst>
                <a:path h="278932" w="2066165">
                  <a:moveTo>
                    <a:pt x="0" y="0"/>
                  </a:moveTo>
                  <a:lnTo>
                    <a:pt x="2066165" y="0"/>
                  </a:lnTo>
                  <a:lnTo>
                    <a:pt x="2066165" y="278932"/>
                  </a:lnTo>
                  <a:lnTo>
                    <a:pt x="0" y="278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11363995" y="1028700"/>
            <a:ext cx="7365492" cy="8229600"/>
          </a:xfrm>
          <a:custGeom>
            <a:avLst/>
            <a:gdLst/>
            <a:ahLst/>
            <a:cxnLst/>
            <a:rect r="r" b="b" t="t" l="l"/>
            <a:pathLst>
              <a:path h="8229600" w="7365492">
                <a:moveTo>
                  <a:pt x="7365492" y="0"/>
                </a:moveTo>
                <a:lnTo>
                  <a:pt x="0" y="0"/>
                </a:lnTo>
                <a:lnTo>
                  <a:pt x="0" y="8229600"/>
                </a:lnTo>
                <a:lnTo>
                  <a:pt x="7365492" y="8229600"/>
                </a:lnTo>
                <a:lnTo>
                  <a:pt x="736549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4462" y="-226795"/>
            <a:ext cx="18818965" cy="3972956"/>
          </a:xfrm>
          <a:prstGeom prst="rect">
            <a:avLst/>
          </a:prstGeom>
          <a:solidFill>
            <a:srgbClr val="22232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633994"/>
            <a:ext cx="8840017" cy="1624353"/>
          </a:xfrm>
          <a:custGeom>
            <a:avLst/>
            <a:gdLst/>
            <a:ahLst/>
            <a:cxnLst/>
            <a:rect r="r" b="b" t="t" l="l"/>
            <a:pathLst>
              <a:path h="1624353" w="8840017">
                <a:moveTo>
                  <a:pt x="0" y="0"/>
                </a:moveTo>
                <a:lnTo>
                  <a:pt x="8840017" y="0"/>
                </a:lnTo>
                <a:lnTo>
                  <a:pt x="8840017" y="1624353"/>
                </a:lnTo>
                <a:lnTo>
                  <a:pt x="0" y="1624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8545" y="385278"/>
            <a:ext cx="5830566" cy="3746139"/>
          </a:xfrm>
          <a:custGeom>
            <a:avLst/>
            <a:gdLst/>
            <a:ahLst/>
            <a:cxnLst/>
            <a:rect r="r" b="b" t="t" l="l"/>
            <a:pathLst>
              <a:path h="3746139" w="5830566">
                <a:moveTo>
                  <a:pt x="0" y="0"/>
                </a:moveTo>
                <a:lnTo>
                  <a:pt x="5830566" y="0"/>
                </a:lnTo>
                <a:lnTo>
                  <a:pt x="5830566" y="3746138"/>
                </a:lnTo>
                <a:lnTo>
                  <a:pt x="0" y="3746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25020" y="2849614"/>
            <a:ext cx="8821037" cy="1281802"/>
          </a:xfrm>
          <a:custGeom>
            <a:avLst/>
            <a:gdLst/>
            <a:ahLst/>
            <a:cxnLst/>
            <a:rect r="r" b="b" t="t" l="l"/>
            <a:pathLst>
              <a:path h="1281802" w="8821037">
                <a:moveTo>
                  <a:pt x="0" y="0"/>
                </a:moveTo>
                <a:lnTo>
                  <a:pt x="8821037" y="0"/>
                </a:lnTo>
                <a:lnTo>
                  <a:pt x="8821037" y="1281802"/>
                </a:lnTo>
                <a:lnTo>
                  <a:pt x="0" y="1281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6587" y="4600815"/>
            <a:ext cx="8778240" cy="5318127"/>
            <a:chOff x="0" y="0"/>
            <a:chExt cx="11704320" cy="70908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11704320" cy="6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6"/>
                </a:lnSpc>
              </a:pPr>
              <a:r>
                <a:rPr lang="en-US" b="true" sz="3189" i="true" spc="318">
                  <a:solidFill>
                    <a:srgbClr val="8CB56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ANÁLISIS MENSUAL (EXCEL)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85800"/>
              <a:ext cx="11704320" cy="6120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Fuente: dat</a:t>
              </a: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aset mensual limpio (julio 2024 – junio 2025).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Técnicas: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Tablas dinámicas por mes con:</a:t>
              </a:r>
            </a:p>
            <a:p>
              <a:pPr algn="l" marL="881083" indent="-293694" lvl="2">
                <a:lnSpc>
                  <a:spcPts val="3060"/>
                </a:lnSpc>
                <a:buFont typeface="Arial"/>
                <a:buChar char="⚬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Promedio de duración de viaje por día de la semana y tipo de usuario.</a:t>
              </a:r>
            </a:p>
            <a:p>
              <a:pPr algn="l" marL="881083" indent="-293694" lvl="2">
                <a:lnSpc>
                  <a:spcPts val="3060"/>
                </a:lnSpc>
                <a:buFont typeface="Arial"/>
                <a:buChar char="⚬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Cantidad de viajes por día de la semana y tipo de usuario.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Gráficos comparativos para visualizar patrones de uso por mes.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Hallazgos mensuales: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Casual tiene mayor duración promedio los fines de semana.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Member mantiene un uso estable entre semana.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Picos de uso en verano y caída en invierno.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24827" y="4474767"/>
            <a:ext cx="8778240" cy="5318127"/>
            <a:chOff x="0" y="0"/>
            <a:chExt cx="11704320" cy="709083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1704320" cy="6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6"/>
                </a:lnSpc>
              </a:pPr>
              <a:r>
                <a:rPr lang="en-US" b="true" sz="3189" i="true" spc="318">
                  <a:solidFill>
                    <a:srgbClr val="8CB561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ANÁLISIS ANUAL (MYSQL)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85800"/>
              <a:ext cx="11704320" cy="6120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Fuente: dat</a:t>
              </a: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aset consolidado en tabla trips en MySQL (1.04 GB).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Consultas realizadas: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Promedio y total de viajes por mes y tipo de usuario.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Prome</a:t>
              </a: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dio y total de viajes por día de la semana y tipo de usuario (PIVOT manual en SQL).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Uso por tipo de bicicleta.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Hallazgos anuales: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Confirmación de patrones observados en análisis mensual.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Identificación de que el sábado y domingo concentran el mayor tiempo promedio para casual.</a:t>
              </a:r>
            </a:p>
            <a:p>
              <a:pPr algn="l" marL="440541" indent="-220271" lvl="1">
                <a:lnSpc>
                  <a:spcPts val="3060"/>
                </a:lnSpc>
                <a:buFont typeface="Arial"/>
                <a:buChar char="•"/>
              </a:pPr>
              <a:r>
                <a:rPr lang="en-US" sz="2040" spc="20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Mayor número total de viajes por member, pero menor duración promedio que casual.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9171" y="8965248"/>
            <a:ext cx="1555002" cy="1321752"/>
          </a:xfrm>
          <a:custGeom>
            <a:avLst/>
            <a:gdLst/>
            <a:ahLst/>
            <a:cxnLst/>
            <a:rect r="r" b="b" t="t" l="l"/>
            <a:pathLst>
              <a:path h="1321752" w="1555002">
                <a:moveTo>
                  <a:pt x="0" y="0"/>
                </a:moveTo>
                <a:lnTo>
                  <a:pt x="1555002" y="0"/>
                </a:lnTo>
                <a:lnTo>
                  <a:pt x="1555002" y="1321752"/>
                </a:lnTo>
                <a:lnTo>
                  <a:pt x="0" y="132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88970"/>
            <a:ext cx="6020019" cy="3081337"/>
          </a:xfrm>
          <a:custGeom>
            <a:avLst/>
            <a:gdLst/>
            <a:ahLst/>
            <a:cxnLst/>
            <a:rect r="r" b="b" t="t" l="l"/>
            <a:pathLst>
              <a:path h="3081337" w="6020019">
                <a:moveTo>
                  <a:pt x="0" y="0"/>
                </a:moveTo>
                <a:lnTo>
                  <a:pt x="6020019" y="0"/>
                </a:lnTo>
                <a:lnTo>
                  <a:pt x="6020019" y="3081336"/>
                </a:lnTo>
                <a:lnTo>
                  <a:pt x="0" y="3081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76" t="-16220" r="-1232" b="-49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507829"/>
            <a:ext cx="6020019" cy="3084144"/>
          </a:xfrm>
          <a:custGeom>
            <a:avLst/>
            <a:gdLst/>
            <a:ahLst/>
            <a:cxnLst/>
            <a:rect r="r" b="b" t="t" l="l"/>
            <a:pathLst>
              <a:path h="3084144" w="6020019">
                <a:moveTo>
                  <a:pt x="0" y="0"/>
                </a:moveTo>
                <a:lnTo>
                  <a:pt x="6020019" y="0"/>
                </a:lnTo>
                <a:lnTo>
                  <a:pt x="6020019" y="3084144"/>
                </a:lnTo>
                <a:lnTo>
                  <a:pt x="0" y="3084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8" t="-16355" r="-1226" b="-48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8900"/>
            <a:ext cx="4380346" cy="9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5500" spc="55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Compartir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070669" y="1118181"/>
            <a:ext cx="9603266" cy="3752407"/>
            <a:chOff x="0" y="0"/>
            <a:chExt cx="12804355" cy="500320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12804355" cy="631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0"/>
                </a:lnSpc>
              </a:pPr>
              <a:r>
                <a:rPr lang="en-US" sz="2838" spc="283">
                  <a:solidFill>
                    <a:srgbClr val="222321"/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838" spc="283">
                  <a:solidFill>
                    <a:srgbClr val="222321"/>
                  </a:solidFill>
                  <a:latin typeface="Poppins"/>
                  <a:ea typeface="Poppins"/>
                  <a:cs typeface="Poppins"/>
                  <a:sym typeface="Poppins"/>
                </a:rPr>
                <a:t>ANTIDAD DE VIAJES ANUAL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3822"/>
              <a:ext cx="12804355" cy="4287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4"/>
                </a:lnSpc>
              </a:pP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Muestra el número total de vi</a:t>
              </a: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ajes realizados por miembros y usuarios ocasionales </a:t>
              </a:r>
              <a:r>
                <a:rPr lang="en-US" sz="1729" spc="17">
                  <a:solidFill>
                    <a:srgbClr val="222321"/>
                  </a:solidFill>
                  <a:latin typeface="Poppins"/>
                  <a:ea typeface="Poppins"/>
                  <a:cs typeface="Poppins"/>
                  <a:sym typeface="Poppins"/>
                </a:rPr>
                <a:t>(casual) durante cada día de la semana.</a:t>
              </a:r>
            </a:p>
            <a:p>
              <a:pPr algn="l">
                <a:lnSpc>
                  <a:spcPts val="2594"/>
                </a:lnSpc>
              </a:pPr>
              <a:r>
                <a:rPr lang="en-US" sz="1729" spc="17">
                  <a:solidFill>
                    <a:srgbClr val="222321"/>
                  </a:solidFill>
                  <a:latin typeface="Poppins"/>
                  <a:ea typeface="Poppins"/>
                  <a:cs typeface="Poppins"/>
                  <a:sym typeface="Poppins"/>
                </a:rPr>
                <a:t>Hallazgos clave:</a:t>
              </a:r>
            </a:p>
            <a:p>
              <a:pPr algn="l" marL="373462" indent="-186731" lvl="1">
                <a:lnSpc>
                  <a:spcPts val="2594"/>
                </a:lnSpc>
                <a:buFont typeface="Arial"/>
                <a:buChar char="•"/>
              </a:pPr>
              <a:r>
                <a:rPr lang="en-US" sz="1729" spc="17">
                  <a:solidFill>
                    <a:srgbClr val="222321"/>
                  </a:solidFill>
                  <a:latin typeface="Poppins"/>
                  <a:ea typeface="Poppins"/>
                  <a:cs typeface="Poppins"/>
                  <a:sym typeface="Poppins"/>
                </a:rPr>
                <a:t>Los miembros real</a:t>
              </a: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izan más viajes en días laborales, especialmente martes y miércoles.</a:t>
              </a:r>
            </a:p>
            <a:p>
              <a:pPr algn="l" marL="373462" indent="-186731" lvl="1">
                <a:lnSpc>
                  <a:spcPts val="2594"/>
                </a:lnSpc>
                <a:buFont typeface="Arial"/>
                <a:buChar char="•"/>
              </a:pP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Los casuals usan más la bicicleta los fines de semana, con picos el sábado y domingo.</a:t>
              </a:r>
            </a:p>
            <a:p>
              <a:pPr algn="l" marL="373462" indent="-186731" lvl="1">
                <a:lnSpc>
                  <a:spcPts val="2594"/>
                </a:lnSpc>
                <a:buFont typeface="Arial"/>
                <a:buChar char="•"/>
              </a:pP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Esto sugiere que los miembros usan la bici principalmente para transporte diario y los casuals para actividades recreativas.</a:t>
              </a:r>
            </a:p>
            <a:p>
              <a:pPr algn="l">
                <a:lnSpc>
                  <a:spcPts val="259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70669" y="5308811"/>
            <a:ext cx="9603266" cy="4076257"/>
            <a:chOff x="0" y="0"/>
            <a:chExt cx="12804355" cy="54350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2804355" cy="631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0"/>
                </a:lnSpc>
              </a:pPr>
              <a:r>
                <a:rPr lang="en-US" sz="2838" spc="283">
                  <a:solidFill>
                    <a:srgbClr val="222321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838" spc="283">
                  <a:solidFill>
                    <a:srgbClr val="222321"/>
                  </a:solidFill>
                  <a:latin typeface="Poppins"/>
                  <a:ea typeface="Poppins"/>
                  <a:cs typeface="Poppins"/>
                  <a:sym typeface="Poppins"/>
                </a:rPr>
                <a:t>IEMPO PROMEDIO DE VIAJE ANUAL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3822"/>
              <a:ext cx="12804355" cy="4719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4"/>
                </a:lnSpc>
              </a:pP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Presenta la duración promedio de los vi</a:t>
              </a: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ajes (en minutos) por tipo de usuario y día de </a:t>
              </a:r>
              <a:r>
                <a:rPr lang="en-US" sz="1729" spc="17">
                  <a:solidFill>
                    <a:srgbClr val="222321"/>
                  </a:solidFill>
                  <a:latin typeface="Poppins"/>
                  <a:ea typeface="Poppins"/>
                  <a:cs typeface="Poppins"/>
                  <a:sym typeface="Poppins"/>
                </a:rPr>
                <a:t>la semana.</a:t>
              </a:r>
            </a:p>
            <a:p>
              <a:pPr algn="l">
                <a:lnSpc>
                  <a:spcPts val="2594"/>
                </a:lnSpc>
              </a:pPr>
              <a:r>
                <a:rPr lang="en-US" sz="1729" spc="17">
                  <a:solidFill>
                    <a:srgbClr val="222321"/>
                  </a:solidFill>
                  <a:latin typeface="Poppins"/>
                  <a:ea typeface="Poppins"/>
                  <a:cs typeface="Poppins"/>
                  <a:sym typeface="Poppins"/>
                </a:rPr>
                <a:t>Hallazgos clave:</a:t>
              </a:r>
            </a:p>
            <a:p>
              <a:pPr algn="l" marL="373462" indent="-186731" lvl="1">
                <a:lnSpc>
                  <a:spcPts val="2594"/>
                </a:lnSpc>
                <a:buFont typeface="Arial"/>
                <a:buChar char="•"/>
              </a:pP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Los casuals registran tiempos de viaje mucho más largos, sobre todo sábados (≈27 min) y domingos (≈28 min).</a:t>
              </a:r>
            </a:p>
            <a:p>
              <a:pPr algn="l" marL="373462" indent="-186731" lvl="1">
                <a:lnSpc>
                  <a:spcPts val="2594"/>
                </a:lnSpc>
                <a:buFont typeface="Arial"/>
                <a:buChar char="•"/>
              </a:pP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Los miembros mantienen duraciones más cortas y constantes (≈12 min) durante toda la semana.</a:t>
              </a:r>
            </a:p>
            <a:p>
              <a:pPr algn="l" marL="373462" indent="-186731" lvl="1">
                <a:lnSpc>
                  <a:spcPts val="2594"/>
                </a:lnSpc>
                <a:buFont typeface="Arial"/>
                <a:buChar char="•"/>
              </a:pPr>
              <a:r>
                <a:rPr lang="en-US" sz="1729" spc="17">
                  <a:solidFill>
                    <a:srgbClr val="22232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Esto refuerza la idea de que los miembros usan la bicicleta para trayectos cortos y rutinarios, mientras que los casuals la usan para recorridos más largos y esparcimiento.</a:t>
              </a:r>
            </a:p>
            <a:p>
              <a:pPr algn="l">
                <a:lnSpc>
                  <a:spcPts val="2594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23972" y="-167032"/>
            <a:ext cx="7272099" cy="10640044"/>
          </a:xfrm>
          <a:prstGeom prst="rect">
            <a:avLst/>
          </a:prstGeom>
          <a:solidFill>
            <a:srgbClr val="22232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234437" cy="4416111"/>
            <a:chOff x="0" y="0"/>
            <a:chExt cx="6979250" cy="58881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6979250" cy="5305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b="true" sz="6000" i="true" spc="60">
                  <a:solidFill>
                    <a:srgbClr val="FAFBFB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Resp</a:t>
              </a:r>
              <a:r>
                <a:rPr lang="en-US" b="true" sz="6000" i="true" spc="60">
                  <a:solidFill>
                    <a:srgbClr val="FAFBFB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uestas a las preguntas iniciales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5609216"/>
              <a:ext cx="2066165" cy="278932"/>
            </a:xfrm>
            <a:custGeom>
              <a:avLst/>
              <a:gdLst/>
              <a:ahLst/>
              <a:cxnLst/>
              <a:rect r="r" b="b" t="t" l="l"/>
              <a:pathLst>
                <a:path h="278932" w="2066165">
                  <a:moveTo>
                    <a:pt x="0" y="0"/>
                  </a:moveTo>
                  <a:lnTo>
                    <a:pt x="2066165" y="0"/>
                  </a:lnTo>
                  <a:lnTo>
                    <a:pt x="2066165" y="278932"/>
                  </a:lnTo>
                  <a:lnTo>
                    <a:pt x="0" y="278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548461" y="317794"/>
            <a:ext cx="10167005" cy="967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065" spc="206">
                <a:solidFill>
                  <a:srgbClr val="8CB561"/>
                </a:solidFill>
                <a:latin typeface="Poppins Bold"/>
                <a:ea typeface="Poppins Bold"/>
                <a:cs typeface="Poppins Bold"/>
                <a:sym typeface="Poppins Bold"/>
              </a:rPr>
              <a:t>1. ¿CÓMO UTILIZAN DE FORMA DIFERENTE LAS BICICLETAS LOS MIEMBROS ANUALES Y LOS CICLISTAS OCASIONALES?</a:t>
            </a:r>
          </a:p>
          <a:p>
            <a:pPr algn="l" marL="445974" indent="-222987" lvl="1">
              <a:lnSpc>
                <a:spcPts val="2685"/>
              </a:lnSpc>
              <a:buFont typeface="Arial"/>
              <a:buChar char="•"/>
            </a:pPr>
            <a:r>
              <a:rPr lang="en-US" sz="2065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Miembros anuales: usan la bicicleta principalmente como transporte diario en días laborales, con viajes cortos (~12 minutos) y consistentes durante la semana.</a:t>
            </a:r>
          </a:p>
          <a:p>
            <a:pPr algn="l" marL="445974" indent="-222987" lvl="1">
              <a:lnSpc>
                <a:spcPts val="2685"/>
              </a:lnSpc>
              <a:buFont typeface="Arial"/>
              <a:buChar char="•"/>
            </a:pPr>
            <a:r>
              <a:rPr lang="en-US" sz="2065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Ciclistas ocasionales: usan más la bicicleta los fines de semana, con viajes más largos (~27-28 minutos), orientados a ocio, turismo o actividades recreativas.</a:t>
            </a:r>
          </a:p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065" spc="206">
                <a:solidFill>
                  <a:srgbClr val="8CB561"/>
                </a:solidFill>
                <a:latin typeface="Poppins Bold"/>
                <a:ea typeface="Poppins Bold"/>
                <a:cs typeface="Poppins Bold"/>
                <a:sym typeface="Poppins Bold"/>
              </a:rPr>
              <a:t>2. ¿POR QUÉ LOS CICLISTAS OCASIONALES COMPRARÍAN MEMBRESÍAS ANUALES DE CYCLISTIC?</a:t>
            </a:r>
          </a:p>
          <a:p>
            <a:pPr algn="l" marL="445974" indent="-222987" lvl="1">
              <a:lnSpc>
                <a:spcPts val="2685"/>
              </a:lnSpc>
              <a:buFont typeface="Arial"/>
              <a:buChar char="•"/>
            </a:pPr>
            <a:r>
              <a:rPr lang="en-US" sz="2065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ahorrar dinero si realizan viajes frecuentes.</a:t>
            </a:r>
          </a:p>
          <a:p>
            <a:pPr algn="l" marL="445974" indent="-222987" lvl="1">
              <a:lnSpc>
                <a:spcPts val="2685"/>
              </a:lnSpc>
              <a:buFont typeface="Arial"/>
              <a:buChar char="•"/>
            </a:pPr>
            <a:r>
              <a:rPr lang="en-US" sz="2065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disfrutar de beneficios adicionales como disponibilidad prioritaria, viajes ilimitados o descuentos en trayectos largos.</a:t>
            </a:r>
          </a:p>
          <a:p>
            <a:pPr algn="l" marL="445974" indent="-222987" lvl="1">
              <a:lnSpc>
                <a:spcPts val="2685"/>
              </a:lnSpc>
              <a:buFont typeface="Arial"/>
              <a:buChar char="•"/>
            </a:pPr>
            <a:r>
              <a:rPr lang="en-US" sz="2065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Para facilitar la movilidad diaria si cambian su rutina hacia un uso más frecuente (por ejemplo, para ir al trabajo o estudiar).</a:t>
            </a:r>
          </a:p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b="true" sz="2065" spc="206">
                <a:solidFill>
                  <a:srgbClr val="8CB561"/>
                </a:solidFill>
                <a:latin typeface="Poppins Bold"/>
                <a:ea typeface="Poppins Bold"/>
                <a:cs typeface="Poppins Bold"/>
                <a:sym typeface="Poppins Bold"/>
              </a:rPr>
              <a:t>3. ¿CÓMO PUEDE CYCLISTIC UTILIZAR LOS MEDIOS DIGITALES PARA INFLUIR EN LOS CICLISTAS OCASIONALES PARA QUE SE CONVIERTAN EN MIEMBROS?</a:t>
            </a:r>
          </a:p>
          <a:p>
            <a:pPr algn="l" marL="445974" indent="-222987" lvl="1">
              <a:lnSpc>
                <a:spcPts val="2685"/>
              </a:lnSpc>
              <a:buFont typeface="Arial"/>
              <a:buChar char="•"/>
            </a:pPr>
            <a:r>
              <a:rPr lang="en-US" sz="2065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Campañas segmentadas en redes sociales y email basadas en datos de uso (ej. si un casual viaja varios fines de semana, ofrecerle un descuento para membresía).</a:t>
            </a:r>
          </a:p>
          <a:p>
            <a:pPr algn="l" marL="445974" indent="-222987" lvl="1">
              <a:lnSpc>
                <a:spcPts val="2685"/>
              </a:lnSpc>
              <a:buFont typeface="Arial"/>
              <a:buChar char="•"/>
            </a:pPr>
            <a:r>
              <a:rPr lang="en-US" sz="2065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Publicidad geolocalizada cerca de estaciones con alta demanda en fines de semana.</a:t>
            </a:r>
          </a:p>
          <a:p>
            <a:pPr algn="l" marL="445974" indent="-222987" lvl="1">
              <a:lnSpc>
                <a:spcPts val="2685"/>
              </a:lnSpc>
              <a:buFont typeface="Arial"/>
              <a:buChar char="•"/>
            </a:pPr>
            <a:r>
              <a:rPr lang="en-US" sz="2065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Ofertas flash en la app justo después de que un casual termina un viaje, destacando cuánto ahorraría como miembro.</a:t>
            </a:r>
          </a:p>
          <a:p>
            <a:pPr algn="l" marL="445974" indent="-222987" lvl="1">
              <a:lnSpc>
                <a:spcPts val="2685"/>
              </a:lnSpc>
              <a:buFont typeface="Arial"/>
              <a:buChar char="•"/>
            </a:pPr>
            <a:r>
              <a:rPr lang="en-US" sz="2065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Gamificación: retos y recompensas digitales que acumulen beneficios y los vinculen a la suscripción anual.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DAGvoOfcBhA</dc:identifier>
  <dcterms:modified xsi:type="dcterms:W3CDTF">2011-08-01T06:04:30Z</dcterms:modified>
  <cp:revision>1</cp:revision>
  <dc:title>Negro y Verde Bicicleta Ilustrada Producto Presentación</dc:title>
</cp:coreProperties>
</file>